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404050" cy="36004500"/>
  <p:notesSz cx="6858000" cy="9144000"/>
  <p:defaultTextStyle>
    <a:defPPr>
      <a:defRPr lang="pt-BR"/>
    </a:defPPr>
    <a:lvl1pPr marL="0" algn="l" defTabSz="3908453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1pPr>
    <a:lvl2pPr marL="1954226" algn="l" defTabSz="3908453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2pPr>
    <a:lvl3pPr marL="3908453" algn="l" defTabSz="3908453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3pPr>
    <a:lvl4pPr marL="5862684" algn="l" defTabSz="3908453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4pPr>
    <a:lvl5pPr marL="7816906" algn="l" defTabSz="3908453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5pPr>
    <a:lvl6pPr marL="9771137" algn="l" defTabSz="3908453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6pPr>
    <a:lvl7pPr marL="11725359" algn="l" defTabSz="3908453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7pPr>
    <a:lvl8pPr marL="13679590" algn="l" defTabSz="3908453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8pPr>
    <a:lvl9pPr marL="15633820" algn="l" defTabSz="3908453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30" d="100"/>
          <a:sy n="30" d="100"/>
        </p:scale>
        <p:origin x="-948" y="-144"/>
      </p:cViewPr>
      <p:guideLst>
        <p:guide orient="horz" pos="11340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1184734"/>
            <a:ext cx="27543443" cy="7717631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0402550"/>
            <a:ext cx="22682835" cy="9201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54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909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863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818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772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72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681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63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4CA-BF7A-46E7-9933-B68EE6D47D8A}" type="datetimeFigureOut">
              <a:rPr lang="pt-BR" smtClean="0"/>
              <a:pPr/>
              <a:t>23/09/2018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62CC-645F-4BC2-9F08-1669F705175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4CA-BF7A-46E7-9933-B68EE6D47D8A}" type="datetimeFigureOut">
              <a:rPr lang="pt-BR" smtClean="0"/>
              <a:pPr/>
              <a:t>23/09/2018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62CC-645F-4BC2-9F08-1669F705175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6" y="23136228"/>
            <a:ext cx="27543443" cy="7150894"/>
          </a:xfrm>
        </p:spPr>
        <p:txBody>
          <a:bodyPr anchor="t"/>
          <a:lstStyle>
            <a:lvl1pPr algn="l">
              <a:defRPr sz="171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6" y="15260246"/>
            <a:ext cx="27543443" cy="7875982"/>
          </a:xfrm>
        </p:spPr>
        <p:txBody>
          <a:bodyPr anchor="b"/>
          <a:lstStyle>
            <a:lvl1pPr marL="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1pPr>
            <a:lvl2pPr marL="195453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2pPr>
            <a:lvl3pPr marL="390906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3pPr>
            <a:lvl4pPr marL="586359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4pPr>
            <a:lvl5pPr marL="781812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5pPr>
            <a:lvl6pPr marL="977265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6pPr>
            <a:lvl7pPr marL="1172718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7pPr>
            <a:lvl8pPr marL="1368171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8pPr>
            <a:lvl9pPr marL="1563624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4CA-BF7A-46E7-9933-B68EE6D47D8A}" type="datetimeFigureOut">
              <a:rPr lang="pt-BR" smtClean="0"/>
              <a:pPr/>
              <a:t>23/09/2018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62CC-645F-4BC2-9F08-1669F705175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743846" y="44105513"/>
            <a:ext cx="51402048" cy="124748925"/>
          </a:xfrm>
        </p:spPr>
        <p:txBody>
          <a:bodyPr/>
          <a:lstStyle>
            <a:lvl1pPr>
              <a:defRPr sz="12000"/>
            </a:lvl1pPr>
            <a:lvl2pPr>
              <a:defRPr sz="103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7685960" y="44105513"/>
            <a:ext cx="51402051" cy="124748925"/>
          </a:xfrm>
        </p:spPr>
        <p:txBody>
          <a:bodyPr/>
          <a:lstStyle>
            <a:lvl1pPr>
              <a:defRPr sz="12000"/>
            </a:lvl1pPr>
            <a:lvl2pPr>
              <a:defRPr sz="103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4CA-BF7A-46E7-9933-B68EE6D47D8A}" type="datetimeFigureOut">
              <a:rPr lang="pt-BR" smtClean="0"/>
              <a:pPr/>
              <a:t>23/09/2018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62CC-645F-4BC2-9F08-1669F705175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441850"/>
            <a:ext cx="29163645" cy="60007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8059343"/>
            <a:ext cx="14317416" cy="3358751"/>
          </a:xfrm>
        </p:spPr>
        <p:txBody>
          <a:bodyPr anchor="b"/>
          <a:lstStyle>
            <a:lvl1pPr marL="0" indent="0">
              <a:buNone/>
              <a:defRPr sz="10300" b="1"/>
            </a:lvl1pPr>
            <a:lvl2pPr marL="1954530" indent="0">
              <a:buNone/>
              <a:defRPr sz="8600" b="1"/>
            </a:lvl2pPr>
            <a:lvl3pPr marL="3909060" indent="0">
              <a:buNone/>
              <a:defRPr sz="7700" b="1"/>
            </a:lvl3pPr>
            <a:lvl4pPr marL="5863590" indent="0">
              <a:buNone/>
              <a:defRPr sz="6800" b="1"/>
            </a:lvl4pPr>
            <a:lvl5pPr marL="7818120" indent="0">
              <a:buNone/>
              <a:defRPr sz="6800" b="1"/>
            </a:lvl5pPr>
            <a:lvl6pPr marL="9772650" indent="0">
              <a:buNone/>
              <a:defRPr sz="6800" b="1"/>
            </a:lvl6pPr>
            <a:lvl7pPr marL="11727180" indent="0">
              <a:buNone/>
              <a:defRPr sz="6800" b="1"/>
            </a:lvl7pPr>
            <a:lvl8pPr marL="13681710" indent="0">
              <a:buNone/>
              <a:defRPr sz="6800" b="1"/>
            </a:lvl8pPr>
            <a:lvl9pPr marL="15636240" indent="0">
              <a:buNone/>
              <a:defRPr sz="68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1418094"/>
            <a:ext cx="14317416" cy="20744262"/>
          </a:xfrm>
        </p:spPr>
        <p:txBody>
          <a:bodyPr/>
          <a:lstStyle>
            <a:lvl1pPr>
              <a:defRPr sz="10300"/>
            </a:lvl1pPr>
            <a:lvl2pPr>
              <a:defRPr sz="8600"/>
            </a:lvl2pPr>
            <a:lvl3pPr>
              <a:defRPr sz="77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8059343"/>
            <a:ext cx="14323040" cy="3358751"/>
          </a:xfrm>
        </p:spPr>
        <p:txBody>
          <a:bodyPr anchor="b"/>
          <a:lstStyle>
            <a:lvl1pPr marL="0" indent="0">
              <a:buNone/>
              <a:defRPr sz="10300" b="1"/>
            </a:lvl1pPr>
            <a:lvl2pPr marL="1954530" indent="0">
              <a:buNone/>
              <a:defRPr sz="8600" b="1"/>
            </a:lvl2pPr>
            <a:lvl3pPr marL="3909060" indent="0">
              <a:buNone/>
              <a:defRPr sz="7700" b="1"/>
            </a:lvl3pPr>
            <a:lvl4pPr marL="5863590" indent="0">
              <a:buNone/>
              <a:defRPr sz="6800" b="1"/>
            </a:lvl4pPr>
            <a:lvl5pPr marL="7818120" indent="0">
              <a:buNone/>
              <a:defRPr sz="6800" b="1"/>
            </a:lvl5pPr>
            <a:lvl6pPr marL="9772650" indent="0">
              <a:buNone/>
              <a:defRPr sz="6800" b="1"/>
            </a:lvl6pPr>
            <a:lvl7pPr marL="11727180" indent="0">
              <a:buNone/>
              <a:defRPr sz="6800" b="1"/>
            </a:lvl7pPr>
            <a:lvl8pPr marL="13681710" indent="0">
              <a:buNone/>
              <a:defRPr sz="6800" b="1"/>
            </a:lvl8pPr>
            <a:lvl9pPr marL="15636240" indent="0">
              <a:buNone/>
              <a:defRPr sz="68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1418094"/>
            <a:ext cx="14323040" cy="20744262"/>
          </a:xfrm>
        </p:spPr>
        <p:txBody>
          <a:bodyPr/>
          <a:lstStyle>
            <a:lvl1pPr>
              <a:defRPr sz="10300"/>
            </a:lvl1pPr>
            <a:lvl2pPr>
              <a:defRPr sz="8600"/>
            </a:lvl2pPr>
            <a:lvl3pPr>
              <a:defRPr sz="77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4CA-BF7A-46E7-9933-B68EE6D47D8A}" type="datetimeFigureOut">
              <a:rPr lang="pt-BR" smtClean="0"/>
              <a:pPr/>
              <a:t>23/09/2018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62CC-645F-4BC2-9F08-1669F705175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4CA-BF7A-46E7-9933-B68EE6D47D8A}" type="datetimeFigureOut">
              <a:rPr lang="pt-BR" smtClean="0"/>
              <a:pPr/>
              <a:t>23/09/2018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62CC-645F-4BC2-9F08-1669F705175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4CA-BF7A-46E7-9933-B68EE6D47D8A}" type="datetimeFigureOut">
              <a:rPr lang="pt-BR" smtClean="0"/>
              <a:pPr/>
              <a:t>23/09/2018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62CC-645F-4BC2-9F08-1669F705175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4" y="1433512"/>
            <a:ext cx="10660709" cy="6100763"/>
          </a:xfrm>
        </p:spPr>
        <p:txBody>
          <a:bodyPr anchor="b"/>
          <a:lstStyle>
            <a:lvl1pPr algn="l">
              <a:defRPr sz="86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433515"/>
            <a:ext cx="18114764" cy="30728843"/>
          </a:xfrm>
        </p:spPr>
        <p:txBody>
          <a:bodyPr/>
          <a:lstStyle>
            <a:lvl1pPr>
              <a:defRPr sz="13700"/>
            </a:lvl1pPr>
            <a:lvl2pPr>
              <a:defRPr sz="12000"/>
            </a:lvl2pPr>
            <a:lvl3pPr>
              <a:defRPr sz="103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4" y="7534278"/>
            <a:ext cx="10660709" cy="24628081"/>
          </a:xfrm>
        </p:spPr>
        <p:txBody>
          <a:bodyPr/>
          <a:lstStyle>
            <a:lvl1pPr marL="0" indent="0">
              <a:buNone/>
              <a:defRPr sz="6000"/>
            </a:lvl1pPr>
            <a:lvl2pPr marL="1954530" indent="0">
              <a:buNone/>
              <a:defRPr sz="5100"/>
            </a:lvl2pPr>
            <a:lvl3pPr marL="3909060" indent="0">
              <a:buNone/>
              <a:defRPr sz="4300"/>
            </a:lvl3pPr>
            <a:lvl4pPr marL="5863590" indent="0">
              <a:buNone/>
              <a:defRPr sz="3800"/>
            </a:lvl4pPr>
            <a:lvl5pPr marL="7818120" indent="0">
              <a:buNone/>
              <a:defRPr sz="3800"/>
            </a:lvl5pPr>
            <a:lvl6pPr marL="9772650" indent="0">
              <a:buNone/>
              <a:defRPr sz="3800"/>
            </a:lvl6pPr>
            <a:lvl7pPr marL="11727180" indent="0">
              <a:buNone/>
              <a:defRPr sz="3800"/>
            </a:lvl7pPr>
            <a:lvl8pPr marL="13681710" indent="0">
              <a:buNone/>
              <a:defRPr sz="3800"/>
            </a:lvl8pPr>
            <a:lvl9pPr marL="15636240" indent="0">
              <a:buNone/>
              <a:defRPr sz="3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4CA-BF7A-46E7-9933-B68EE6D47D8A}" type="datetimeFigureOut">
              <a:rPr lang="pt-BR" smtClean="0"/>
              <a:pPr/>
              <a:t>23/09/2018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62CC-645F-4BC2-9F08-1669F705175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25203150"/>
            <a:ext cx="19442430" cy="2975375"/>
          </a:xfrm>
        </p:spPr>
        <p:txBody>
          <a:bodyPr anchor="b"/>
          <a:lstStyle>
            <a:lvl1pPr algn="l">
              <a:defRPr sz="86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217069"/>
            <a:ext cx="19442430" cy="21602700"/>
          </a:xfrm>
        </p:spPr>
        <p:txBody>
          <a:bodyPr/>
          <a:lstStyle>
            <a:lvl1pPr marL="0" indent="0">
              <a:buNone/>
              <a:defRPr sz="13700"/>
            </a:lvl1pPr>
            <a:lvl2pPr marL="1954530" indent="0">
              <a:buNone/>
              <a:defRPr sz="12000"/>
            </a:lvl2pPr>
            <a:lvl3pPr marL="3909060" indent="0">
              <a:buNone/>
              <a:defRPr sz="10300"/>
            </a:lvl3pPr>
            <a:lvl4pPr marL="5863590" indent="0">
              <a:buNone/>
              <a:defRPr sz="8600"/>
            </a:lvl4pPr>
            <a:lvl5pPr marL="7818120" indent="0">
              <a:buNone/>
              <a:defRPr sz="8600"/>
            </a:lvl5pPr>
            <a:lvl6pPr marL="9772650" indent="0">
              <a:buNone/>
              <a:defRPr sz="8600"/>
            </a:lvl6pPr>
            <a:lvl7pPr marL="11727180" indent="0">
              <a:buNone/>
              <a:defRPr sz="8600"/>
            </a:lvl7pPr>
            <a:lvl8pPr marL="13681710" indent="0">
              <a:buNone/>
              <a:defRPr sz="8600"/>
            </a:lvl8pPr>
            <a:lvl9pPr marL="15636240" indent="0">
              <a:buNone/>
              <a:defRPr sz="86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28178524"/>
            <a:ext cx="19442430" cy="4225526"/>
          </a:xfrm>
        </p:spPr>
        <p:txBody>
          <a:bodyPr/>
          <a:lstStyle>
            <a:lvl1pPr marL="0" indent="0">
              <a:buNone/>
              <a:defRPr sz="6000"/>
            </a:lvl1pPr>
            <a:lvl2pPr marL="1954530" indent="0">
              <a:buNone/>
              <a:defRPr sz="5100"/>
            </a:lvl2pPr>
            <a:lvl3pPr marL="3909060" indent="0">
              <a:buNone/>
              <a:defRPr sz="4300"/>
            </a:lvl3pPr>
            <a:lvl4pPr marL="5863590" indent="0">
              <a:buNone/>
              <a:defRPr sz="3800"/>
            </a:lvl4pPr>
            <a:lvl5pPr marL="7818120" indent="0">
              <a:buNone/>
              <a:defRPr sz="3800"/>
            </a:lvl5pPr>
            <a:lvl6pPr marL="9772650" indent="0">
              <a:buNone/>
              <a:defRPr sz="3800"/>
            </a:lvl6pPr>
            <a:lvl7pPr marL="11727180" indent="0">
              <a:buNone/>
              <a:defRPr sz="3800"/>
            </a:lvl7pPr>
            <a:lvl8pPr marL="13681710" indent="0">
              <a:buNone/>
              <a:defRPr sz="3800"/>
            </a:lvl8pPr>
            <a:lvl9pPr marL="15636240" indent="0">
              <a:buNone/>
              <a:defRPr sz="3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4CA-BF7A-46E7-9933-B68EE6D47D8A}" type="datetimeFigureOut">
              <a:rPr lang="pt-BR" smtClean="0"/>
              <a:pPr/>
              <a:t>23/09/2018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62CC-645F-4BC2-9F08-1669F705175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4CA-BF7A-46E7-9933-B68EE6D47D8A}" type="datetimeFigureOut">
              <a:rPr lang="pt-BR" smtClean="0"/>
              <a:pPr/>
              <a:t>23/09/2018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62CC-645F-4BC2-9F08-1669F705175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3254782" y="7567613"/>
            <a:ext cx="25833229" cy="1612868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743847" y="7567613"/>
            <a:ext cx="76970870" cy="1612868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54CA-BF7A-46E7-9933-B68EE6D47D8A}" type="datetimeFigureOut">
              <a:rPr lang="pt-BR" smtClean="0"/>
              <a:pPr/>
              <a:t>23/09/2018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62CC-645F-4BC2-9F08-1669F705175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441850"/>
            <a:ext cx="29163645" cy="6000750"/>
          </a:xfrm>
          <a:prstGeom prst="rect">
            <a:avLst/>
          </a:prstGeom>
        </p:spPr>
        <p:txBody>
          <a:bodyPr vert="horz" lIns="390906" tIns="195453" rIns="390906" bIns="195453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8401053"/>
            <a:ext cx="29163645" cy="23761306"/>
          </a:xfrm>
          <a:prstGeom prst="rect">
            <a:avLst/>
          </a:prstGeom>
        </p:spPr>
        <p:txBody>
          <a:bodyPr vert="horz" lIns="390906" tIns="195453" rIns="390906" bIns="195453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33370840"/>
            <a:ext cx="7560945" cy="1916906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l">
              <a:defRPr sz="5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854CA-BF7A-46E7-9933-B68EE6D47D8A}" type="datetimeFigureOut">
              <a:rPr lang="pt-BR" smtClean="0"/>
              <a:pPr/>
              <a:t>23/09/2018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33370840"/>
            <a:ext cx="10261283" cy="1916906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ctr">
              <a:defRPr sz="5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33370840"/>
            <a:ext cx="7560945" cy="1916906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r">
              <a:defRPr sz="5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E62CC-645F-4BC2-9F08-1669F705175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909060" rtl="0" eaLnBrk="1" latinLnBrk="0" hangingPunct="1">
        <a:spcBef>
          <a:spcPct val="0"/>
        </a:spcBef>
        <a:buNone/>
        <a:defRPr sz="1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65898" indent="-1465898" algn="l" defTabSz="3909060" rtl="0" eaLnBrk="1" latinLnBrk="0" hangingPunct="1">
        <a:spcBef>
          <a:spcPct val="20000"/>
        </a:spcBef>
        <a:buFont typeface="Arial" pitchFamily="34" charset="0"/>
        <a:buChar char="•"/>
        <a:defRPr sz="13700" kern="1200">
          <a:solidFill>
            <a:schemeClr val="tx1"/>
          </a:solidFill>
          <a:latin typeface="+mn-lt"/>
          <a:ea typeface="+mn-ea"/>
          <a:cs typeface="+mn-cs"/>
        </a:defRPr>
      </a:lvl1pPr>
      <a:lvl2pPr marL="3176111" indent="-1221581" algn="l" defTabSz="3909060" rtl="0" eaLnBrk="1" latinLnBrk="0" hangingPunct="1">
        <a:spcBef>
          <a:spcPct val="20000"/>
        </a:spcBef>
        <a:buFont typeface="Arial" pitchFamily="34" charset="0"/>
        <a:buChar char="–"/>
        <a:defRPr sz="12000" kern="1200">
          <a:solidFill>
            <a:schemeClr val="tx1"/>
          </a:solidFill>
          <a:latin typeface="+mn-lt"/>
          <a:ea typeface="+mn-ea"/>
          <a:cs typeface="+mn-cs"/>
        </a:defRPr>
      </a:lvl2pPr>
      <a:lvl3pPr marL="488632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3pPr>
      <a:lvl4pPr marL="6840855" indent="-977265" algn="l" defTabSz="3909060" rtl="0" eaLnBrk="1" latinLnBrk="0" hangingPunct="1">
        <a:spcBef>
          <a:spcPct val="20000"/>
        </a:spcBef>
        <a:buFont typeface="Arial" pitchFamily="34" charset="0"/>
        <a:buChar char="–"/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95385" indent="-977265" algn="l" defTabSz="3909060" rtl="0" eaLnBrk="1" latinLnBrk="0" hangingPunct="1">
        <a:spcBef>
          <a:spcPct val="20000"/>
        </a:spcBef>
        <a:buFont typeface="Arial" pitchFamily="34" charset="0"/>
        <a:buChar char="»"/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74991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270444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465897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661350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1pPr>
      <a:lvl2pPr marL="195453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2pPr>
      <a:lvl3pPr marL="390906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86359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4pPr>
      <a:lvl5pPr marL="781812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977265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72718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68171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563624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hyperlink" Target="https://polofriburgo.wordpress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gif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de cantos arredondados 53"/>
          <p:cNvSpPr/>
          <p:nvPr/>
        </p:nvSpPr>
        <p:spPr>
          <a:xfrm>
            <a:off x="13915965" y="7466346"/>
            <a:ext cx="18145252" cy="132160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800" b="1" dirty="0" smtClean="0">
                <a:solidFill>
                  <a:schemeClr val="tx1"/>
                </a:solidFill>
                <a:latin typeface="Arial Narrow" pitchFamily="34" charset="0"/>
              </a:rPr>
              <a:t>METODOLOGIA: 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Revisão bibliográfica sobre a temática do Blog e análise documental através da pesquisa das postagens e páginas do Blog (</a:t>
            </a:r>
            <a:r>
              <a:rPr lang="pt-BR" sz="3800" i="1" u="sng" dirty="0" smtClean="0">
                <a:solidFill>
                  <a:schemeClr val="tx1"/>
                </a:solidFill>
                <a:latin typeface="Arial Narrow" pitchFamily="34" charset="0"/>
                <a:hlinkClick r:id="rId2"/>
              </a:rPr>
              <a:t>https://polofriburgo.wordpress.com/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) ao longo do tempo. </a:t>
            </a:r>
          </a:p>
          <a:p>
            <a:pPr algn="ctr"/>
            <a:endParaRPr lang="pt-BR" sz="38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pt-BR" sz="3800" b="1" dirty="0" smtClean="0">
                <a:solidFill>
                  <a:schemeClr val="tx1"/>
                </a:solidFill>
                <a:latin typeface="Arial Narrow" pitchFamily="34" charset="0"/>
              </a:rPr>
              <a:t>RESULTADOS: 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Foi possível perceber que, ao longo das publicações, as visualizações e acessos ao blog foram aumentando. Devido a modalidade do ensino ser a distância, muitos alunos ficam sabendo das notícias do Polo, pelo blog. De acordo com as estatísticas disponíveis no </a:t>
            </a:r>
            <a:r>
              <a:rPr lang="pt-BR" sz="3800" i="1" dirty="0" err="1" smtClean="0">
                <a:solidFill>
                  <a:schemeClr val="tx1"/>
                </a:solidFill>
                <a:latin typeface="Arial Narrow" pitchFamily="34" charset="0"/>
              </a:rPr>
              <a:t>wordpress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, as publicações relacionadas aos conteúdos de pesquisa e cursos oferecidos por outras instituições são os mais acessados. Os estudantes que participam do projeto (</a:t>
            </a:r>
            <a:r>
              <a:rPr lang="pt-BR" sz="3800" dirty="0" err="1" smtClean="0">
                <a:solidFill>
                  <a:schemeClr val="tx1"/>
                </a:solidFill>
                <a:latin typeface="Arial Narrow" pitchFamily="34" charset="0"/>
              </a:rPr>
              <a:t>blogueiros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) se envolveram na elaboração de trabalhos acadêmicos sobre o assunto, como artigos, monografias de final de curso e apresentações em congressos. </a:t>
            </a:r>
          </a:p>
          <a:p>
            <a:pPr algn="ctr"/>
            <a:endParaRPr lang="pt-BR" sz="38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pt-BR" sz="3800" b="1" dirty="0" smtClean="0">
                <a:solidFill>
                  <a:schemeClr val="tx1"/>
                </a:solidFill>
              </a:rPr>
              <a:t>CONCLUSÃO:</a:t>
            </a:r>
            <a:r>
              <a:rPr lang="pt-BR" sz="3800" dirty="0" smtClean="0">
                <a:solidFill>
                  <a:schemeClr val="tx1"/>
                </a:solidFill>
              </a:rPr>
              <a:t> 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Evidenciou-se que o blog do </a:t>
            </a:r>
            <a:r>
              <a:rPr lang="pt-BR" sz="3800" dirty="0" err="1" smtClean="0">
                <a:solidFill>
                  <a:schemeClr val="tx1"/>
                </a:solidFill>
                <a:latin typeface="Arial Narrow" pitchFamily="34" charset="0"/>
              </a:rPr>
              <a:t>polo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 EAD de Nova Friburgo tornou-se uma fonte de informação oficial, um memorial onde os alunos interagem e registram fotos e opiniões sobre assuntos diversos, e uma possibilidade de desenvolvimento extracurricular, sendo, portanto um grande aliado à formação universitária. Um dos grandes desafios da continuidade do projeto é aumentar a visibilidade, face ao crescimento de outras ferramentas de comunicação, como o </a:t>
            </a:r>
            <a:r>
              <a:rPr lang="pt-BR" sz="3800" dirty="0" err="1" smtClean="0">
                <a:solidFill>
                  <a:schemeClr val="tx1"/>
                </a:solidFill>
                <a:latin typeface="Arial Narrow" pitchFamily="34" charset="0"/>
              </a:rPr>
              <a:t>facebook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pt-BR" sz="3800" dirty="0" err="1" smtClean="0">
                <a:solidFill>
                  <a:schemeClr val="tx1"/>
                </a:solidFill>
                <a:latin typeface="Arial Narrow" pitchFamily="34" charset="0"/>
              </a:rPr>
              <a:t>instagram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 e outras.</a:t>
            </a:r>
          </a:p>
        </p:txBody>
      </p:sp>
      <p:sp>
        <p:nvSpPr>
          <p:cNvPr id="52" name="Retângulo 51"/>
          <p:cNvSpPr/>
          <p:nvPr/>
        </p:nvSpPr>
        <p:spPr>
          <a:xfrm>
            <a:off x="0" y="0"/>
            <a:ext cx="32404050" cy="27145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9" name="Imagem 48" descr="blog.jpg"/>
          <p:cNvPicPr>
            <a:picLocks noChangeAspect="1"/>
          </p:cNvPicPr>
          <p:nvPr/>
        </p:nvPicPr>
        <p:blipFill>
          <a:blip r:embed="rId3" cstate="print"/>
          <a:srcRect b="11429"/>
          <a:stretch>
            <a:fillRect/>
          </a:stretch>
        </p:blipFill>
        <p:spPr>
          <a:xfrm rot="780882">
            <a:off x="29132628" y="33774773"/>
            <a:ext cx="3096639" cy="190551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128607" y="0"/>
            <a:ext cx="30146837" cy="5232187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9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Narrow" pitchFamily="34" charset="0"/>
              </a:rPr>
              <a:t>O BLOG DO POLO EAD DE NOVA FRIBURGO: RESULTADOS E DESAFIOS</a:t>
            </a:r>
          </a:p>
          <a:p>
            <a:r>
              <a:rPr lang="pt-BR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 </a:t>
            </a:r>
            <a:endParaRPr lang="pt-B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pt-B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3000270"/>
            <a:ext cx="32404050" cy="4385802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pt-BR" sz="4400" i="1" dirty="0">
                <a:latin typeface="Arial Narrow" pitchFamily="34" charset="0"/>
              </a:rPr>
              <a:t>Carolina Maciel Mattos</a:t>
            </a:r>
            <a:r>
              <a:rPr lang="pt-BR" sz="4400" baseline="30000" dirty="0">
                <a:latin typeface="Arial Narrow" pitchFamily="34" charset="0"/>
              </a:rPr>
              <a:t>1</a:t>
            </a:r>
            <a:r>
              <a:rPr lang="pt-BR" sz="4400" i="1" dirty="0">
                <a:latin typeface="Arial Narrow" pitchFamily="34" charset="0"/>
              </a:rPr>
              <a:t>, Sergio Roberto Pinho Júnior</a:t>
            </a:r>
            <a:r>
              <a:rPr lang="pt-BR" sz="4400" baseline="30000" dirty="0">
                <a:latin typeface="Arial Narrow" pitchFamily="34" charset="0"/>
              </a:rPr>
              <a:t>2</a:t>
            </a:r>
            <a:r>
              <a:rPr lang="pt-BR" sz="4400" i="1" dirty="0">
                <a:latin typeface="Arial Narrow" pitchFamily="34" charset="0"/>
              </a:rPr>
              <a:t>, Fátima </a:t>
            </a:r>
            <a:r>
              <a:rPr lang="pt-BR" sz="4400" i="1" dirty="0" err="1">
                <a:latin typeface="Arial Narrow" pitchFamily="34" charset="0"/>
              </a:rPr>
              <a:t>Kzam</a:t>
            </a:r>
            <a:r>
              <a:rPr lang="pt-BR" sz="4400" i="1" dirty="0">
                <a:latin typeface="Arial Narrow" pitchFamily="34" charset="0"/>
              </a:rPr>
              <a:t> D. de </a:t>
            </a:r>
            <a:r>
              <a:rPr lang="pt-BR" sz="4400" i="1" dirty="0" smtClean="0">
                <a:latin typeface="Arial Narrow" pitchFamily="34" charset="0"/>
              </a:rPr>
              <a:t>Lacerda</a:t>
            </a:r>
            <a:r>
              <a:rPr lang="pt-BR" sz="4400" baseline="30000" dirty="0" smtClean="0">
                <a:latin typeface="Arial Narrow" pitchFamily="34" charset="0"/>
              </a:rPr>
              <a:t>3</a:t>
            </a:r>
          </a:p>
          <a:p>
            <a:pPr algn="ctr"/>
            <a:endParaRPr lang="pt-BR" sz="4400" dirty="0">
              <a:latin typeface="Arial Narrow" pitchFamily="34" charset="0"/>
            </a:endParaRPr>
          </a:p>
          <a:p>
            <a:pPr algn="ctr"/>
            <a:r>
              <a:rPr lang="pt-BR" sz="3800" baseline="30000" dirty="0">
                <a:latin typeface="Arial Narrow" pitchFamily="34" charset="0"/>
              </a:rPr>
              <a:t>1</a:t>
            </a:r>
            <a:r>
              <a:rPr lang="pt-BR" sz="3800" dirty="0">
                <a:latin typeface="Arial Narrow" pitchFamily="34" charset="0"/>
              </a:rPr>
              <a:t>Instituto de Biologia (IBRAG), Universidade do Estado do Rio de Janeiro, RJ</a:t>
            </a:r>
          </a:p>
          <a:p>
            <a:pPr algn="ctr"/>
            <a:r>
              <a:rPr lang="pt-BR" sz="3800" baseline="30000" dirty="0">
                <a:latin typeface="Arial Narrow" pitchFamily="34" charset="0"/>
              </a:rPr>
              <a:t>2</a:t>
            </a:r>
            <a:r>
              <a:rPr lang="pt-BR" sz="3800" dirty="0">
                <a:latin typeface="Arial Narrow" pitchFamily="34" charset="0"/>
              </a:rPr>
              <a:t>CEDERJ/</a:t>
            </a:r>
            <a:r>
              <a:rPr lang="pt-BR" sz="3800" dirty="0" err="1">
                <a:latin typeface="Arial Narrow" pitchFamily="34" charset="0"/>
              </a:rPr>
              <a:t>Polo</a:t>
            </a:r>
            <a:r>
              <a:rPr lang="pt-BR" sz="3800" dirty="0">
                <a:latin typeface="Arial Narrow" pitchFamily="34" charset="0"/>
              </a:rPr>
              <a:t> EAD de Nova Friburgo, RJ</a:t>
            </a:r>
          </a:p>
          <a:p>
            <a:pPr algn="ctr"/>
            <a:r>
              <a:rPr lang="pt-BR" sz="3800" baseline="30000" dirty="0">
                <a:latin typeface="Arial Narrow" pitchFamily="34" charset="0"/>
              </a:rPr>
              <a:t>3</a:t>
            </a:r>
            <a:r>
              <a:rPr lang="pt-BR" sz="3800" dirty="0">
                <a:latin typeface="Arial Narrow" pitchFamily="34" charset="0"/>
              </a:rPr>
              <a:t>Instituto de Química (IQ/COPEI/SR-1), Universidade do Estado do Rio de Janeiro, RJ</a:t>
            </a:r>
          </a:p>
          <a:p>
            <a:endParaRPr lang="pt-B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Imagem 6" descr="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03" y="13715970"/>
            <a:ext cx="12215898" cy="5857908"/>
          </a:xfrm>
          <a:prstGeom prst="rect">
            <a:avLst/>
          </a:prstGeom>
        </p:spPr>
      </p:pic>
      <p:pic>
        <p:nvPicPr>
          <p:cNvPr id="8" name="Imagem 7" descr="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541" y="22860034"/>
            <a:ext cx="12305105" cy="6020679"/>
          </a:xfrm>
          <a:prstGeom prst="rect">
            <a:avLst/>
          </a:prstGeom>
        </p:spPr>
      </p:pic>
      <p:pic>
        <p:nvPicPr>
          <p:cNvPr id="12" name="Imagem 11" descr="15 anos 1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16207" y="21602650"/>
            <a:ext cx="7572384" cy="5679287"/>
          </a:xfrm>
          <a:prstGeom prst="rect">
            <a:avLst/>
          </a:prstGeom>
        </p:spPr>
      </p:pic>
      <p:pic>
        <p:nvPicPr>
          <p:cNvPr id="13" name="Imagem 12" descr="cine rua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72688" y="21602650"/>
            <a:ext cx="7500992" cy="5619884"/>
          </a:xfrm>
          <a:prstGeom prst="rect">
            <a:avLst/>
          </a:prstGeom>
        </p:spPr>
      </p:pic>
      <p:pic>
        <p:nvPicPr>
          <p:cNvPr id="14" name="Imagem 13" descr="ética do biólog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21699" y="27222534"/>
            <a:ext cx="7715304" cy="5143499"/>
          </a:xfrm>
          <a:prstGeom prst="rect">
            <a:avLst/>
          </a:prstGeom>
        </p:spPr>
      </p:pic>
      <p:pic>
        <p:nvPicPr>
          <p:cNvPr id="15" name="Imagem 14" descr="Pedagogia 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02033" y="27281937"/>
            <a:ext cx="7572427" cy="5143535"/>
          </a:xfrm>
          <a:prstGeom prst="rect">
            <a:avLst/>
          </a:prstGeom>
        </p:spPr>
      </p:pic>
      <p:pic>
        <p:nvPicPr>
          <p:cNvPr id="17" name="Imagem 16" descr="Logo_uerj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5804" y="2857399"/>
            <a:ext cx="2886076" cy="3171824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485669" y="33289982"/>
            <a:ext cx="12358775" cy="2492976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r>
              <a:rPr lang="pt-BR" sz="3000" b="1" dirty="0" smtClean="0">
                <a:latin typeface="Arial Narrow" pitchFamily="34" charset="0"/>
              </a:rPr>
              <a:t>REFERÊNCIAIS:</a:t>
            </a:r>
          </a:p>
          <a:p>
            <a:r>
              <a:rPr lang="pt-BR" sz="3200" kern="0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PINHO JR. et al. O papel do blog nas atividades de extensão universitária realizadas em um polo de Educação a Distância. </a:t>
            </a:r>
            <a:r>
              <a:rPr lang="pt-BR" sz="3200" b="1" kern="0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Revista Interagir</a:t>
            </a:r>
            <a:r>
              <a:rPr lang="pt-BR" sz="3200" kern="0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n. 17/18/19, p. 57-64, 2014.</a:t>
            </a:r>
          </a:p>
          <a:p>
            <a:endParaRPr lang="pt-BR" sz="3000" b="1" dirty="0" smtClean="0">
              <a:latin typeface="Arial Narrow" pitchFamily="34" charset="0"/>
            </a:endParaRPr>
          </a:p>
        </p:txBody>
      </p:sp>
      <p:pic>
        <p:nvPicPr>
          <p:cNvPr id="50" name="Imagem 49" descr="blog.jpg"/>
          <p:cNvPicPr>
            <a:picLocks noChangeAspect="1"/>
          </p:cNvPicPr>
          <p:nvPr/>
        </p:nvPicPr>
        <p:blipFill>
          <a:blip r:embed="rId11" cstate="print"/>
          <a:srcRect b="13782"/>
          <a:stretch>
            <a:fillRect/>
          </a:stretch>
        </p:blipFill>
        <p:spPr>
          <a:xfrm rot="20274151">
            <a:off x="201579" y="30439779"/>
            <a:ext cx="3022021" cy="1661798"/>
          </a:xfrm>
          <a:prstGeom prst="rect">
            <a:avLst/>
          </a:prstGeom>
        </p:spPr>
      </p:pic>
      <p:pic>
        <p:nvPicPr>
          <p:cNvPr id="51" name="Imagem 50" descr="blog.jpg"/>
          <p:cNvPicPr>
            <a:picLocks noChangeAspect="1"/>
          </p:cNvPicPr>
          <p:nvPr/>
        </p:nvPicPr>
        <p:blipFill>
          <a:blip r:embed="rId12" cstate="print"/>
          <a:srcRect b="11429"/>
          <a:stretch>
            <a:fillRect/>
          </a:stretch>
        </p:blipFill>
        <p:spPr>
          <a:xfrm>
            <a:off x="27425005" y="4143273"/>
            <a:ext cx="3273160" cy="1714514"/>
          </a:xfrm>
          <a:prstGeom prst="rect">
            <a:avLst/>
          </a:prstGeom>
        </p:spPr>
      </p:pic>
      <p:sp>
        <p:nvSpPr>
          <p:cNvPr id="55" name="Retângulo de cantos arredondados 54"/>
          <p:cNvSpPr/>
          <p:nvPr/>
        </p:nvSpPr>
        <p:spPr>
          <a:xfrm>
            <a:off x="414227" y="7500864"/>
            <a:ext cx="11501518" cy="58579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800" b="1" dirty="0" smtClean="0">
                <a:solidFill>
                  <a:schemeClr val="tx1"/>
                </a:solidFill>
              </a:rPr>
              <a:t>INTRODUÇÃO: 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O</a:t>
            </a:r>
            <a:r>
              <a:rPr lang="pt-BR" sz="3800" i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Blog do </a:t>
            </a:r>
            <a:r>
              <a:rPr lang="pt-BR" sz="3800" dirty="0" err="1" smtClean="0">
                <a:solidFill>
                  <a:schemeClr val="tx1"/>
                </a:solidFill>
                <a:latin typeface="Arial Narrow" pitchFamily="34" charset="0"/>
              </a:rPr>
              <a:t>Polo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 de Educação a Distância de Nova Friburgo foi criado em 2010 como parte do Programa de bolsas de iniciação em desenvolvimento tecnológico e inovação (</a:t>
            </a:r>
            <a:r>
              <a:rPr lang="pt-BR" sz="3800" i="1" dirty="0" smtClean="0">
                <a:solidFill>
                  <a:schemeClr val="tx1"/>
                </a:solidFill>
                <a:latin typeface="Arial Narrow" pitchFamily="34" charset="0"/>
              </a:rPr>
              <a:t>PIBITI-CNPQ), 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com o objetivo de registrar os eventos que ocorrem no </a:t>
            </a:r>
            <a:r>
              <a:rPr lang="pt-BR" sz="3800" dirty="0" err="1" smtClean="0">
                <a:solidFill>
                  <a:schemeClr val="tx1"/>
                </a:solidFill>
                <a:latin typeface="Arial Narrow" pitchFamily="34" charset="0"/>
              </a:rPr>
              <a:t>Polo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, tornando-o uma ferramenta de comunicação para temas de interesse comum. Atualmente é mantido como atividade de estágio interno complementar (EIC) para os estudantes dos cursos semipresenciais</a:t>
            </a:r>
            <a:r>
              <a:rPr lang="pt-BR" sz="3800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56" name="Retângulo de cantos arredondados 55"/>
          <p:cNvSpPr/>
          <p:nvPr/>
        </p:nvSpPr>
        <p:spPr>
          <a:xfrm>
            <a:off x="414227" y="19431010"/>
            <a:ext cx="13001716" cy="292895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800" b="1" dirty="0" smtClean="0">
                <a:solidFill>
                  <a:schemeClr val="tx1"/>
                </a:solidFill>
                <a:latin typeface="Arial Narrow" pitchFamily="34" charset="0"/>
              </a:rPr>
              <a:t>OBJETIVO: 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Descrever os resultados obtidos através do projeto de criação e manutenção do Blog do </a:t>
            </a:r>
            <a:r>
              <a:rPr lang="pt-BR" sz="3800" dirty="0" err="1" smtClean="0">
                <a:solidFill>
                  <a:schemeClr val="tx1"/>
                </a:solidFill>
                <a:latin typeface="Arial Narrow" pitchFamily="34" charset="0"/>
              </a:rPr>
              <a:t>Polo</a:t>
            </a:r>
            <a:r>
              <a:rPr lang="pt-BR" sz="3800" dirty="0" smtClean="0">
                <a:solidFill>
                  <a:schemeClr val="tx1"/>
                </a:solidFill>
                <a:latin typeface="Arial Narrow" pitchFamily="34" charset="0"/>
              </a:rPr>
              <a:t> EAD de Nova Friburgo. </a:t>
            </a:r>
          </a:p>
        </p:txBody>
      </p:sp>
      <p:pic>
        <p:nvPicPr>
          <p:cNvPr id="57" name="Imagem 56" descr="23212211-cartoon-mobile-phone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813603">
            <a:off x="10368260" y="30198590"/>
            <a:ext cx="2548516" cy="2337118"/>
          </a:xfrm>
          <a:prstGeom prst="rect">
            <a:avLst/>
          </a:prstGeom>
        </p:spPr>
      </p:pic>
      <p:pic>
        <p:nvPicPr>
          <p:cNvPr id="58" name="Imagem 57" descr="vendedor-de-jornal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39803">
            <a:off x="5772077" y="29789520"/>
            <a:ext cx="3000396" cy="3750495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5273331" y="32361288"/>
            <a:ext cx="11377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latin typeface="Arial Narrow" pitchFamily="34" charset="0"/>
              </a:rPr>
              <a:t>Figura 2: </a:t>
            </a:r>
            <a:r>
              <a:rPr lang="pt-BR" sz="3200" b="1" dirty="0" err="1" smtClean="0">
                <a:latin typeface="Arial Narrow" pitchFamily="34" charset="0"/>
              </a:rPr>
              <a:t>Blogeira</a:t>
            </a:r>
            <a:r>
              <a:rPr lang="pt-BR" sz="3200" b="1" dirty="0" smtClean="0">
                <a:latin typeface="Arial Narrow" pitchFamily="34" charset="0"/>
              </a:rPr>
              <a:t> em atividade: cobrindo os eventos do Polo.</a:t>
            </a:r>
            <a:endParaRPr lang="pt-BR" sz="3200" b="1" dirty="0">
              <a:latin typeface="Arial Narrow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699979" y="29146578"/>
            <a:ext cx="11787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latin typeface="Arial Narrow" pitchFamily="34" charset="0"/>
              </a:rPr>
              <a:t>Figura 1: Estatísticas do Blog.</a:t>
            </a:r>
            <a:endParaRPr lang="pt-BR" sz="3200" b="1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200</TotalTime>
  <Words>434</Words>
  <Application>Microsoft Office PowerPoint</Application>
  <PresentationFormat>Personalizar</PresentationFormat>
  <Paragraphs>18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BLOG DO POLO EAD DE NOVA FRIBURGO: RESULTADOS E DESAFIOS</dc:title>
  <dc:creator>macie</dc:creator>
  <cp:lastModifiedBy>macie</cp:lastModifiedBy>
  <cp:revision>23</cp:revision>
  <dcterms:created xsi:type="dcterms:W3CDTF">2018-09-17T22:00:42Z</dcterms:created>
  <dcterms:modified xsi:type="dcterms:W3CDTF">2018-09-23T20:25:30Z</dcterms:modified>
</cp:coreProperties>
</file>